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5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1">
  <p:sldMasterIdLst>
    <p:sldMasterId id="2147483649" r:id="rId4"/>
  </p:sldMasterIdLst>
  <p:notesMasterIdLst>
    <p:notesMasterId r:id="rId7"/>
  </p:notesMasterIdLst>
  <p:sldIdLst>
    <p:sldId id="256" r:id="rId6"/>
  </p:sldIdLst>
  <p:sldSz cx="12192000" cy="6858000"/>
  <p:notesSz cx="6858000" cy="9144000"/>
  <p:embeddedFontLst>
    <p:embeddedFont>
      <p:font typeface="Roboto" pitchFamily="2" charset="0"/>
      <p:regular r:id="rId5"/>
      <p:bold r:id="rId3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CE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598"/>
  </p:normalViewPr>
  <p:slideViewPr>
    <p:cSldViewPr snapToGrid="0">
      <p:cViewPr varScale="1">
        <p:scale>
          <a:sx n="133" d="100"/>
          <a:sy n="133" d="100"/>
        </p:scale>
        <p:origin x="22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3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5" Type="http://schemas.openxmlformats.org/officeDocument/2006/relationships/font" Target="fonts/font1.fntdata"/><Relationship Id="rId6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BD8DA-26CD-4A69-BECC-DF15F1253F76}" type="datetimeFigureOut">
              <a:rPr lang="de-AT" smtClean="0"/>
              <a:t>06.12.2025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B9201-B6CC-4530-9380-E8F050C2769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57680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sv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ti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A6AEA5-A99E-B2D5-3B1E-59B8E7CF7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2918" y="2493818"/>
            <a:ext cx="9520882" cy="2344188"/>
          </a:xfrm>
        </p:spPr>
        <p:txBody>
          <a:bodyPr/>
          <a:lstStyle>
            <a:lvl1pPr>
              <a:defRPr sz="7200" b="1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59EDD0C2-51C0-9730-7463-3758C9E658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0247" y="5570773"/>
            <a:ext cx="6698640" cy="448887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Vorname Nachname</a:t>
            </a:r>
          </a:p>
        </p:txBody>
      </p:sp>
    </p:spTree>
    <p:extLst>
      <p:ext uri="{BB962C8B-B14F-4D97-AF65-F5344CB8AC3E}">
        <p14:creationId xmlns:p14="http://schemas.microsoft.com/office/powerpoint/2010/main" val="3508048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3F42998-1B0E-A810-D9E7-0CD647C21C9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832917" y="2195816"/>
            <a:ext cx="9520882" cy="398114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7C8D13D-EA45-0D4A-A55D-C11C9A574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234EAAA-1B27-BB71-A266-525661501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AT"/>
              <a:t>Wiederbelebung.at </a:t>
            </a:r>
            <a:fld id="{EA2CE298-DCDD-47CE-97F8-C3C5E1401A4B}" type="datetimeyyyy">
              <a:rPr lang="de-AT" smtClean="0"/>
              <a:pPr/>
              <a:t>2025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1818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3F42998-1B0E-A810-D9E7-0CD647C21C9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81789" y="1445346"/>
            <a:ext cx="10387148" cy="473161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234EAAA-1B27-BB71-A266-525661501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AT"/>
              <a:t>Wiederbelebung.at </a:t>
            </a:r>
            <a:fld id="{EA2CE298-DCDD-47CE-97F8-C3C5E1401A4B}" type="datetimeyyyy">
              <a:rPr lang="de-AT" smtClean="0"/>
              <a:pPr/>
              <a:t>2025</a:t>
            </a:fld>
            <a:endParaRPr lang="de-AT" dirty="0"/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5A68AA51-A341-A728-137B-0CFB2717DC67}"/>
              </a:ext>
            </a:extLst>
          </p:cNvPr>
          <p:cNvCxnSpPr>
            <a:cxnSpLocks/>
          </p:cNvCxnSpPr>
          <p:nvPr userDrawn="1"/>
        </p:nvCxnSpPr>
        <p:spPr>
          <a:xfrm flipV="1">
            <a:off x="6275363" y="-524526"/>
            <a:ext cx="0" cy="4712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3145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genüberstel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4A739F1-8EA4-4CE8-551B-ECA0AF18F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AT"/>
              <a:t>Wiederbelebung.at </a:t>
            </a:r>
            <a:fld id="{EA2CE298-DCDD-47CE-97F8-C3C5E1401A4B}" type="datetimeyyyy">
              <a:rPr lang="de-AT" smtClean="0"/>
              <a:pPr/>
              <a:t>2025</a:t>
            </a:fld>
            <a:endParaRPr lang="de-AT" dirty="0"/>
          </a:p>
        </p:txBody>
      </p:sp>
      <p:sp>
        <p:nvSpPr>
          <p:cNvPr id="12" name="Inhaltsplatzhalter 5">
            <a:extLst>
              <a:ext uri="{FF2B5EF4-FFF2-40B4-BE49-F238E27FC236}">
                <a16:creationId xmlns:a16="http://schemas.microsoft.com/office/drawing/2014/main" id="{A9A853DC-43E5-64F8-C8FA-383050015CE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81789" y="1445346"/>
            <a:ext cx="4980126" cy="4731617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A29DD215-6340-2345-18EE-52C885AFDDAC}"/>
              </a:ext>
            </a:extLst>
          </p:cNvPr>
          <p:cNvCxnSpPr>
            <a:cxnSpLocks/>
          </p:cNvCxnSpPr>
          <p:nvPr userDrawn="1"/>
        </p:nvCxnSpPr>
        <p:spPr>
          <a:xfrm flipV="1">
            <a:off x="6275363" y="-524526"/>
            <a:ext cx="0" cy="4712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Inhaltsplatzhalter 5">
            <a:extLst>
              <a:ext uri="{FF2B5EF4-FFF2-40B4-BE49-F238E27FC236}">
                <a16:creationId xmlns:a16="http://schemas.microsoft.com/office/drawing/2014/main" id="{ED856F20-0672-E8AF-D744-151BFCD1E55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87737" y="1445345"/>
            <a:ext cx="4980126" cy="4731617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892985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usammenfass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5">
            <a:extLst>
              <a:ext uri="{FF2B5EF4-FFF2-40B4-BE49-F238E27FC236}">
                <a16:creationId xmlns:a16="http://schemas.microsoft.com/office/drawing/2014/main" id="{8EB02572-AF8F-51D7-BE90-895A333A866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832917" y="1332412"/>
            <a:ext cx="9520882" cy="4844552"/>
          </a:xfrm>
        </p:spPr>
        <p:txBody>
          <a:bodyPr anchor="ctr"/>
          <a:lstStyle>
            <a:lvl1pPr marL="432000" indent="-468000">
              <a:lnSpc>
                <a:spcPct val="200000"/>
              </a:lnSpc>
              <a:spcBef>
                <a:spcPts val="6000"/>
              </a:spcBef>
              <a:buClr>
                <a:schemeClr val="tx1"/>
              </a:buClr>
              <a:buSzPct val="130000"/>
              <a:buFont typeface="Courier New" panose="02070309020205020404" pitchFamily="49" charset="0"/>
              <a:buChar char="o"/>
              <a:defRPr sz="3600" b="0"/>
            </a:lvl1pPr>
            <a:lvl2pPr marL="685800" indent="-228600">
              <a:buSzPct val="130000"/>
              <a:buFont typeface="Courier New" panose="02070309020205020404" pitchFamily="49" charset="0"/>
              <a:buChar char="o"/>
              <a:defRPr/>
            </a:lvl2pPr>
            <a:lvl3pPr marL="1143000" indent="-228600">
              <a:buSzPct val="130000"/>
              <a:buFont typeface="Courier New" panose="02070309020205020404" pitchFamily="49" charset="0"/>
              <a:buChar char="o"/>
              <a:defRPr/>
            </a:lvl3pPr>
            <a:lvl4pPr marL="1600200" indent="-228600">
              <a:buSzPct val="130000"/>
              <a:buFont typeface="Courier New" panose="02070309020205020404" pitchFamily="49" charset="0"/>
              <a:buChar char="o"/>
              <a:defRPr/>
            </a:lvl4pPr>
            <a:lvl5pPr marL="2057400" indent="-228600">
              <a:buSzPct val="130000"/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3BC63DA-E7BD-4D4D-F84C-4E18F79E6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AT"/>
              <a:t>Wiederbelebung.at </a:t>
            </a:r>
            <a:fld id="{EA2CE298-DCDD-47CE-97F8-C3C5E1401A4B}" type="datetimeyyyy">
              <a:rPr lang="de-AT" smtClean="0"/>
              <a:pPr/>
              <a:t>2025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66699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65EA85E7-5400-244A-3375-1F2A3FAAE692}"/>
              </a:ext>
            </a:extLst>
          </p:cNvPr>
          <p:cNvSpPr/>
          <p:nvPr userDrawn="1"/>
        </p:nvSpPr>
        <p:spPr>
          <a:xfrm>
            <a:off x="0" y="1"/>
            <a:ext cx="36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901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8251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nutzerdefiniertes Layout">
    <p:bg>
      <p:bgPr>
        <a:solidFill>
          <a:srgbClr val="ECE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0110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enutzerdefiniertes Layout">
    <p:bg>
      <p:bgPr>
        <a:solidFill>
          <a:srgbClr val="ECE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6A05AAF-60E3-9F1C-5875-A9C600CE9A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0" y="2000250"/>
            <a:ext cx="1143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425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warz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278293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Relationship Id="rId13" Type="http://schemas.openxmlformats.org/officeDocument/2006/relationships/image" Target="../media/image2.png"/><Relationship Id="rId14" Type="http://schemas.openxmlformats.org/officeDocument/2006/relationships/image" Target="../media/image3.emf"/><Relationship Id="rId15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08FD64BE-057E-CA32-B0CB-D8FB8FA657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66031" y="6240538"/>
            <a:ext cx="1801832" cy="218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40000"/>
                    <a:lumOff val="60000"/>
                  </a:schemeClr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r>
              <a:rPr lang="de-AT" dirty="0"/>
              <a:t>Wiederbelebung.at </a:t>
            </a:r>
            <a:fld id="{EA2CE298-DCDD-47CE-97F8-C3C5E1401A4B}" type="datetimeyyyy">
              <a:rPr lang="de-AT" smtClean="0"/>
              <a:pPr/>
              <a:t>2025</a:t>
            </a:fld>
            <a:endParaRPr lang="de-AT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E3FEB7-4189-91EE-6DE4-ECD98F04BE1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40666" y="237348"/>
            <a:ext cx="4982806" cy="124570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460A46F-BA11-7A1B-5B81-1784B0F53B7D}"/>
              </a:ext>
            </a:extLst>
          </p:cNvPr>
          <p:cNvSpPr/>
          <p:nvPr userDrawn="1"/>
        </p:nvSpPr>
        <p:spPr>
          <a:xfrm>
            <a:off x="0" y="1"/>
            <a:ext cx="36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 dirty="0">
              <a:solidFill>
                <a:schemeClr val="accent1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9E40C7C-C1AD-193E-3948-C9738856243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861300" y="116699"/>
            <a:ext cx="1219392" cy="1156047"/>
          </a:xfrm>
          <a:prstGeom prst="rect">
            <a:avLst/>
          </a:prstGeom>
        </p:spPr>
      </p:pic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91F6E20-2200-25C5-0436-502913899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2918" y="1445346"/>
            <a:ext cx="9520882" cy="577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127B9C4-55A4-A170-E093-8C1C0C986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32918" y="2195816"/>
            <a:ext cx="9520881" cy="39811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A2A8C35D-76F6-B900-05C7-49B58531E218}"/>
              </a:ext>
            </a:extLst>
          </p:cNvPr>
          <p:cNvCxnSpPr>
            <a:cxnSpLocks/>
          </p:cNvCxnSpPr>
          <p:nvPr userDrawn="1"/>
        </p:nvCxnSpPr>
        <p:spPr>
          <a:xfrm flipV="1">
            <a:off x="6275363" y="-524526"/>
            <a:ext cx="0" cy="4712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B52B9860-54EC-7CF5-AF8B-E8700F074CEA}"/>
              </a:ext>
            </a:extLst>
          </p:cNvPr>
          <p:cNvCxnSpPr>
            <a:cxnSpLocks/>
          </p:cNvCxnSpPr>
          <p:nvPr userDrawn="1"/>
        </p:nvCxnSpPr>
        <p:spPr>
          <a:xfrm flipV="1">
            <a:off x="7099567" y="6912112"/>
            <a:ext cx="0" cy="4292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73DAA00F-85DD-EB04-7CCF-F856B733D7B1}"/>
              </a:ext>
            </a:extLst>
          </p:cNvPr>
          <p:cNvCxnSpPr>
            <a:cxnSpLocks/>
          </p:cNvCxnSpPr>
          <p:nvPr userDrawn="1"/>
        </p:nvCxnSpPr>
        <p:spPr>
          <a:xfrm flipH="1">
            <a:off x="-1588582" y="1445346"/>
            <a:ext cx="14638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4B689F8A-F90F-E559-0DC2-4595EF2954ED}"/>
              </a:ext>
            </a:extLst>
          </p:cNvPr>
          <p:cNvCxnSpPr>
            <a:cxnSpLocks/>
          </p:cNvCxnSpPr>
          <p:nvPr userDrawn="1"/>
        </p:nvCxnSpPr>
        <p:spPr>
          <a:xfrm flipV="1">
            <a:off x="11367863" y="6916953"/>
            <a:ext cx="0" cy="4712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9941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83" r:id="rId2"/>
    <p:sldLayoutId id="2147483684" r:id="rId3"/>
    <p:sldLayoutId id="2147483682" r:id="rId4"/>
    <p:sldLayoutId id="2147483685" r:id="rId5"/>
    <p:sldLayoutId id="2147483653" r:id="rId6"/>
    <p:sldLayoutId id="2147483686" r:id="rId7"/>
    <p:sldLayoutId id="2147483698" r:id="rId8"/>
    <p:sldLayoutId id="2147483701" r:id="rId9"/>
    <p:sldLayoutId id="2147483687" r:id="rId10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image" Target="../media/image7.png"/><Relationship Id="rId4" Type="http://schemas.openxmlformats.org/officeDocument/2006/relationships/hyperlink" Target="https://eureca4.wiederbelebung.a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78992" y="1627632"/>
            <a:ext cx="548640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4400" b="1">
                <a:solidFill>
                  <a:srgbClr val="ED1C24"/>
                </a:solidFill>
                <a:latin typeface="Roboto"/>
              </a:rPr>
              <a:t>EuReCa FOUR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8992" y="2340864"/>
            <a:ext cx="72237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2200" b="0">
                <a:solidFill>
                  <a:srgbClr val="3C3C3B"/>
                </a:solidFill>
                <a:latin typeface="Roboto"/>
              </a:rPr>
              <a:t>Drei Monate. Ganz Europa. Ein gemeinsames Bild.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" y="2962656"/>
            <a:ext cx="562356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500" b="0">
                <a:solidFill>
                  <a:srgbClr val="3C3C3B"/>
                </a:solidFill>
                <a:latin typeface="Roboto"/>
              </a:rPr>
              <a:t>EuReCa – das europäische Register zum Kreislaufstillstand</a:t>
            </a:r>
          </a:p>
          <a:p>
            <a:pPr>
              <a:spcAft>
                <a:spcPts val="1300"/>
              </a:spcAft>
            </a:pPr>
            <a:r>
              <a:rPr sz="1500" b="1">
                <a:solidFill>
                  <a:srgbClr val="3C3C3B"/>
                </a:solidFill>
                <a:latin typeface="Roboto"/>
              </a:rPr>
              <a:t>Datenerhebung: September bis November 2027</a:t>
            </a:r>
          </a:p>
          <a:p>
            <a:pPr>
              <a:spcAft>
                <a:spcPts val="300"/>
              </a:spcAft>
            </a:pPr>
            <a:r>
              <a:rPr sz="2100" b="1">
                <a:solidFill>
                  <a:srgbClr val="3C3C3B"/>
                </a:solidFill>
                <a:latin typeface="Roboto"/>
              </a:rPr>
              <a:t>Haben alle die gleichen Überlebenschancen?</a:t>
            </a:r>
          </a:p>
          <a:p>
            <a:pPr>
              <a:spcAft>
                <a:spcPts val="0"/>
              </a:spcAft>
            </a:pPr>
            <a:r>
              <a:rPr sz="1500" b="0">
                <a:solidFill>
                  <a:srgbClr val="3C3C3B"/>
                </a:solidFill>
                <a:latin typeface="Roboto"/>
              </a:rPr>
              <a:t>Im Fokus: sozioökonomische Faktoren, Alter und Geschlecht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" y="4553712"/>
            <a:ext cx="539496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2600" b="1">
                <a:solidFill>
                  <a:srgbClr val="ED1C24"/>
                </a:solidFill>
                <a:latin typeface="Roboto"/>
              </a:rPr>
              <a:t>Machen Sie mit!</a:t>
            </a:r>
          </a:p>
          <a:p>
            <a:pPr>
              <a:spcAft>
                <a:spcPts val="0"/>
              </a:spcAft>
            </a:pPr>
            <a:r>
              <a:rPr sz="1500" b="0">
                <a:solidFill>
                  <a:srgbClr val="3C3C3B"/>
                </a:solidFill>
                <a:latin typeface="Roboto"/>
              </a:rPr>
              <a:t>Bringen Sie Ihre Region auf die Karte.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77440" y="5413248"/>
            <a:ext cx="402336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400" b="0">
                <a:solidFill>
                  <a:srgbClr val="3C3C3B"/>
                </a:solidFill>
                <a:latin typeface="Roboto"/>
              </a:rPr>
              <a:t>Standort jetzt vorregistrieren:</a:t>
            </a:r>
          </a:p>
          <a:p>
            <a:pPr>
              <a:spcAft>
                <a:spcPts val="400"/>
              </a:spcAft>
            </a:pPr>
            <a:r>
              <a:rPr sz="2000" b="1">
                <a:solidFill>
                  <a:srgbClr val="3C3C3B"/>
                </a:solidFill>
                <a:latin typeface="Roboto"/>
              </a:rPr>
              <a:t>eureca4.wiederbelebung.at</a:t>
            </a:r>
          </a:p>
          <a:p>
            <a:pPr>
              <a:spcAft>
                <a:spcPts val="0"/>
              </a:spcAft>
            </a:pPr>
            <a:r>
              <a:rPr sz="1300" b="0">
                <a:solidFill>
                  <a:srgbClr val="6E6E6D"/>
                </a:solidFill>
                <a:latin typeface="Roboto"/>
              </a:rPr>
              <a:t>Kontakt: eureca@wiederbelebung.at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0" y="4526280"/>
            <a:ext cx="51206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700" b="1">
                <a:solidFill>
                  <a:srgbClr val="3C3C3B"/>
                </a:solidFill>
                <a:latin typeface="Roboto"/>
              </a:rPr>
              <a:t>0 % der Bevölkerung Österreichs abgedeckt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0" y="5330952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400" b="0">
                <a:solidFill>
                  <a:srgbClr val="6E6E6D"/>
                </a:solidFill>
                <a:latin typeface="Roboto"/>
              </a:rPr>
              <a:t>Seien Sie der erste Standort!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0" y="6382512"/>
            <a:ext cx="5120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200" b="0">
                <a:solidFill>
                  <a:srgbClr val="6E6E6D"/>
                </a:solidFill>
                <a:latin typeface="Roboto"/>
              </a:rPr>
              <a:t>Stand: 26.10.2026</a:t>
            </a:r>
          </a:p>
        </p:txBody>
      </p:sp>
      <p:pic>
        <p:nvPicPr>
          <p:cNvPr id="10" name="Picture 9" descr="Karte Österreichs: vorregistrierte Einsatzgebiete, Stand 26.10.20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1645920"/>
            <a:ext cx="5120640" cy="263956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766560" y="4946904"/>
            <a:ext cx="3950208" cy="274320"/>
          </a:xfrm>
          <a:prstGeom prst="rect">
            <a:avLst/>
          </a:prstGeom>
          <a:solidFill>
            <a:srgbClr val="FCD9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766560" y="4946904"/>
            <a:ext cx="3950208" cy="274320"/>
          </a:xfrm>
          <a:prstGeom prst="rect">
            <a:avLst/>
          </a:prstGeom>
          <a:noFill/>
          <a:ln w="12700">
            <a:solidFill>
              <a:srgbClr val="F3686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QR-Code: https://eureca4.wiederbelebung.at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" y="5394960"/>
            <a:ext cx="1115568" cy="111556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wiederbelebung.at - rot">
      <a:dk1>
        <a:srgbClr val="414042"/>
      </a:dk1>
      <a:lt1>
        <a:srgbClr val="FFFFFF"/>
      </a:lt1>
      <a:dk2>
        <a:srgbClr val="3C3C3B"/>
      </a:dk2>
      <a:lt2>
        <a:srgbClr val="ECECEC"/>
      </a:lt2>
      <a:accent1>
        <a:srgbClr val="ED1C24"/>
      </a:accent1>
      <a:accent2>
        <a:srgbClr val="F04248"/>
      </a:accent2>
      <a:accent3>
        <a:srgbClr val="F3686D"/>
      </a:accent3>
      <a:accent4>
        <a:srgbClr val="F68E92"/>
      </a:accent4>
      <a:accent5>
        <a:srgbClr val="F9B3B6"/>
      </a:accent5>
      <a:accent6>
        <a:srgbClr val="FCD9DB"/>
      </a:accent6>
      <a:hlink>
        <a:srgbClr val="ED1C24"/>
      </a:hlink>
      <a:folHlink>
        <a:srgbClr val="ED1C24"/>
      </a:folHlink>
    </a:clrScheme>
    <a:fontScheme name="ARC primär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dirty="0">
            <a:solidFill>
              <a:schemeClr val="accent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RC_Folien_de" id="{BF0A6733-7453-4EA2-82F4-33F33203D3E7}" vid="{42EDEDD8-2FC9-4BD5-AEEF-C1E7481D8ED9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</Words>
  <Application>Microsoft Office PowerPoint</Application>
  <PresentationFormat>Breitbild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Aptos</vt:lpstr>
      <vt:lpstr>Arial</vt:lpstr>
      <vt:lpstr>Courier New</vt:lpstr>
      <vt:lpstr>Open Sans Light</vt:lpstr>
      <vt:lpstr>Roboto</vt:lpstr>
      <vt:lpstr>Office</vt:lpstr>
      <vt:lpstr>1_Office</vt:lpstr>
      <vt:lpstr>Folienmaster Deutsch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EuReCa FOUR – Drei Monate. Ganz Europa. Ein gemeinsames Bild.</dc:title>
  <dc:creator>EuReCa FOUR Österreich</dc:creator>
  <cp:lastModifiedBy>EuReCa FOUR Österreich</cp:lastModifiedBy>
  <cp:revision>1</cp:revision>
  <dcterms:created xsi:type="dcterms:W3CDTF">2025-01-08T19:35:15Z</dcterms:created>
  <dcterms:modified xsi:type="dcterms:W3CDTF">2025-12-06T19:11:04Z</dcterms:modified>
  <dc:subject>Stand 26.10.2026</dc:subject>
</cp:coreProperties>
</file>